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8"/>
  </p:notesMasterIdLst>
  <p:handoutMasterIdLst>
    <p:handoutMasterId r:id="rId19"/>
  </p:handoutMasterIdLst>
  <p:sldIdLst>
    <p:sldId id="350" r:id="rId5"/>
    <p:sldId id="369" r:id="rId6"/>
    <p:sldId id="361" r:id="rId7"/>
    <p:sldId id="370" r:id="rId8"/>
    <p:sldId id="388" r:id="rId9"/>
    <p:sldId id="387" r:id="rId10"/>
    <p:sldId id="389" r:id="rId11"/>
    <p:sldId id="395" r:id="rId12"/>
    <p:sldId id="396" r:id="rId13"/>
    <p:sldId id="397" r:id="rId14"/>
    <p:sldId id="393" r:id="rId15"/>
    <p:sldId id="398" r:id="rId16"/>
    <p:sldId id="343" r:id="rId17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555831-D1A9-46CD-8420-0E084C9B4D62}" v="120" dt="2024-05-03T14:40:54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5226" autoAdjust="0"/>
  </p:normalViewPr>
  <p:slideViewPr>
    <p:cSldViewPr snapToGrid="0">
      <p:cViewPr varScale="1">
        <p:scale>
          <a:sx n="61" d="100"/>
          <a:sy n="61" d="100"/>
        </p:scale>
        <p:origin x="4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eng\Desktop\survey%20scientist\Book1%20DATAS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iscteiul365-my.sharepoint.com/personal/a30957_iscte-iul_pt/Documents/Conferences/SciComPt_2024/data%20for%20slides%20050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eng\Desktop\survey%20scientist\Book1%20DATAS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eng\Desktop\Book10417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eng\Desktop\Book1041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scteiul365-my.sharepoint.com/personal/a30957_iscte-iul_pt/Documents/POIESIS%20Project/data%20for%20slides%2005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Sheet8!$E$12:$E$14</c:f>
              <c:strCache>
                <c:ptCount val="3"/>
                <c:pt idx="0">
                  <c:v>early career stage   (Assistant Professors + Junior researchers)</c:v>
                </c:pt>
                <c:pt idx="1">
                  <c:v>mid-career stage   (Associate Professors + Mid-career researchers)</c:v>
                </c:pt>
                <c:pt idx="2">
                  <c:v>senior career stage   (Full Professors + Senior researchers)</c:v>
                </c:pt>
              </c:strCache>
            </c:strRef>
          </c:cat>
          <c:val>
            <c:numRef>
              <c:f>Sheet8!$F$12:$F$14</c:f>
              <c:numCache>
                <c:formatCode>0%</c:formatCode>
                <c:ptCount val="3"/>
                <c:pt idx="0">
                  <c:v>0.43</c:v>
                </c:pt>
                <c:pt idx="1">
                  <c:v>0.33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D-444C-8ECB-A3212E597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273470223"/>
        <c:axId val="213438543"/>
      </c:barChart>
      <c:catAx>
        <c:axId val="27347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213438543"/>
        <c:crosses val="autoZero"/>
        <c:auto val="1"/>
        <c:lblAlgn val="ctr"/>
        <c:lblOffset val="100"/>
        <c:noMultiLvlLbl val="0"/>
      </c:catAx>
      <c:valAx>
        <c:axId val="213438543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7347022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n-US" sz="1800"/>
              <a:t>Level of agreement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pt-P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'[data for slides 0502.xlsx]involvement'!$B$28</c:f>
              <c:strCache>
                <c:ptCount val="1"/>
                <c:pt idx="0">
                  <c:v>agreement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for slides 0502.xlsx]involvement'!$A$29:$A$34</c:f>
              <c:strCache>
                <c:ptCount val="6"/>
                <c:pt idx="0">
                  <c:v>Participates in scientific projects by analysing data.</c:v>
                </c:pt>
                <c:pt idx="1">
                  <c:v>Science and technology policies should be left to experts.</c:v>
                </c:pt>
                <c:pt idx="2">
                  <c:v>Participates in scientific projects by collecting data.</c:v>
                </c:pt>
                <c:pt idx="3">
                  <c:v>Is involved in policy-making on science and technology issues that affect them.</c:v>
                </c:pt>
                <c:pt idx="4">
                  <c:v>Gets involved in scientific projects as research participants</c:v>
                </c:pt>
                <c:pt idx="5">
                  <c:v>Participates in public discussions and/or debates on science and technology.</c:v>
                </c:pt>
              </c:strCache>
            </c:strRef>
          </c:cat>
          <c:val>
            <c:numRef>
              <c:f>'[data for slides 0502.xlsx]involvement'!$B$29:$B$34</c:f>
              <c:numCache>
                <c:formatCode>0%</c:formatCode>
                <c:ptCount val="6"/>
                <c:pt idx="0">
                  <c:v>0.14812460267005723</c:v>
                </c:pt>
                <c:pt idx="1">
                  <c:v>0.39160839160839161</c:v>
                </c:pt>
                <c:pt idx="2">
                  <c:v>0.44882390336935796</c:v>
                </c:pt>
                <c:pt idx="3">
                  <c:v>0.49841068022886209</c:v>
                </c:pt>
                <c:pt idx="4">
                  <c:v>0.57978385251112519</c:v>
                </c:pt>
                <c:pt idx="5">
                  <c:v>0.67132867132867136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90-4F32-A5C6-920E0076D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245847951"/>
        <c:axId val="245844591"/>
      </c:barChart>
      <c:catAx>
        <c:axId val="245847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245844591"/>
        <c:crosses val="autoZero"/>
        <c:auto val="1"/>
        <c:lblAlgn val="l"/>
        <c:lblOffset val="100"/>
        <c:noMultiLvlLbl val="0"/>
      </c:catAx>
      <c:valAx>
        <c:axId val="245844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24584795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0A-4EAC-8EC7-1B73DB705122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0A-4EAC-8EC7-1B73DB705122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0A-4EAC-8EC7-1B73DB705122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0A-4EAC-8EC7-1B73DB705122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0A-4EAC-8EC7-1B73DB705122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90A-4EAC-8EC7-1B73DB7051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Sheet7!$E$20:$E$25</c:f>
              <c:strCache>
                <c:ptCount val="6"/>
                <c:pt idx="0">
                  <c:v>Natural Sciences </c:v>
                </c:pt>
                <c:pt idx="1">
                  <c:v>Engineering and Technology</c:v>
                </c:pt>
                <c:pt idx="2">
                  <c:v>Medical and Health Sciences</c:v>
                </c:pt>
                <c:pt idx="3">
                  <c:v>Agricultural and Veterinary Sciences</c:v>
                </c:pt>
                <c:pt idx="4">
                  <c:v>Social Sciences </c:v>
                </c:pt>
                <c:pt idx="5">
                  <c:v>Humanities </c:v>
                </c:pt>
              </c:strCache>
            </c:strRef>
          </c:cat>
          <c:val>
            <c:numRef>
              <c:f>Sheet7!$F$20:$F$25</c:f>
              <c:numCache>
                <c:formatCode>0%</c:formatCode>
                <c:ptCount val="6"/>
                <c:pt idx="0">
                  <c:v>0.23699999999999999</c:v>
                </c:pt>
                <c:pt idx="1">
                  <c:v>0.22100000000000003</c:v>
                </c:pt>
                <c:pt idx="2">
                  <c:v>0.20100000000000001</c:v>
                </c:pt>
                <c:pt idx="3">
                  <c:v>6.5000000000000002E-2</c:v>
                </c:pt>
                <c:pt idx="4">
                  <c:v>0.20899999999999999</c:v>
                </c:pt>
                <c:pt idx="5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90A-4EAC-8EC7-1B73DB705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EF-4BAE-8A23-6A5951C75ADC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EF-4BAE-8A23-6A5951C75ADC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EF-4BAE-8A23-6A5951C75A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Sheet1!$R$8:$R$10</c:f>
              <c:strCache>
                <c:ptCount val="3"/>
                <c:pt idx="0">
                  <c:v>18-44</c:v>
                </c:pt>
                <c:pt idx="1">
                  <c:v>45-54</c:v>
                </c:pt>
                <c:pt idx="2">
                  <c:v>55+</c:v>
                </c:pt>
              </c:strCache>
            </c:strRef>
          </c:cat>
          <c:val>
            <c:numRef>
              <c:f>Sheet1!$S$8:$S$10</c:f>
              <c:numCache>
                <c:formatCode>0%</c:formatCode>
                <c:ptCount val="3"/>
                <c:pt idx="0">
                  <c:v>0.32930705657978387</c:v>
                </c:pt>
                <c:pt idx="1">
                  <c:v>0.28226319135410044</c:v>
                </c:pt>
                <c:pt idx="2">
                  <c:v>0.27781309599491416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EF-4BAE-8A23-6A5951C75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channels!$D$11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channels!$C$12:$C$14</c:f>
              <c:strCache>
                <c:ptCount val="3"/>
                <c:pt idx="0">
                  <c:v>Traditional media</c:v>
                </c:pt>
                <c:pt idx="1">
                  <c:v>Online media</c:v>
                </c:pt>
                <c:pt idx="2">
                  <c:v>Face-to-face events</c:v>
                </c:pt>
              </c:strCache>
            </c:strRef>
          </c:cat>
          <c:val>
            <c:numRef>
              <c:f>channels!$D$12:$D$14</c:f>
              <c:numCache>
                <c:formatCode>0%</c:formatCode>
                <c:ptCount val="3"/>
                <c:pt idx="0">
                  <c:v>0.50985378258105529</c:v>
                </c:pt>
                <c:pt idx="1">
                  <c:v>0.28607755880483154</c:v>
                </c:pt>
                <c:pt idx="2">
                  <c:v>0.19834710743801653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9-42C4-BDA6-041FC2572C15}"/>
            </c:ext>
          </c:extLst>
        </c:ser>
        <c:ser>
          <c:idx val="1"/>
          <c:order val="1"/>
          <c:tx>
            <c:strRef>
              <c:f>channels!$E$11</c:f>
              <c:strCache>
                <c:ptCount val="1"/>
                <c:pt idx="0">
                  <c:v>Rarely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channels!$C$12:$C$14</c:f>
              <c:strCache>
                <c:ptCount val="3"/>
                <c:pt idx="0">
                  <c:v>Traditional media</c:v>
                </c:pt>
                <c:pt idx="1">
                  <c:v>Online media</c:v>
                </c:pt>
                <c:pt idx="2">
                  <c:v>Face-to-face events</c:v>
                </c:pt>
              </c:strCache>
            </c:strRef>
          </c:cat>
          <c:val>
            <c:numRef>
              <c:f>channels!$E$12:$E$14</c:f>
              <c:numCache>
                <c:formatCode>0%</c:formatCode>
                <c:ptCount val="3"/>
                <c:pt idx="0">
                  <c:v>0.20661157024793389</c:v>
                </c:pt>
                <c:pt idx="1">
                  <c:v>0.19580419580419581</c:v>
                </c:pt>
                <c:pt idx="2">
                  <c:v>0.17546090273363002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9-42C4-BDA6-041FC2572C15}"/>
            </c:ext>
          </c:extLst>
        </c:ser>
        <c:ser>
          <c:idx val="2"/>
          <c:order val="2"/>
          <c:tx>
            <c:strRef>
              <c:f>channels!$F$11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channels!$C$12:$C$14</c:f>
              <c:strCache>
                <c:ptCount val="3"/>
                <c:pt idx="0">
                  <c:v>Traditional media</c:v>
                </c:pt>
                <c:pt idx="1">
                  <c:v>Online media</c:v>
                </c:pt>
                <c:pt idx="2">
                  <c:v>Face-to-face events</c:v>
                </c:pt>
              </c:strCache>
            </c:strRef>
          </c:cat>
          <c:val>
            <c:numRef>
              <c:f>channels!$F$12:$F$14</c:f>
              <c:numCache>
                <c:formatCode>0%</c:formatCode>
                <c:ptCount val="3"/>
                <c:pt idx="0">
                  <c:v>0.15575333757151938</c:v>
                </c:pt>
                <c:pt idx="1">
                  <c:v>0.25683407501589317</c:v>
                </c:pt>
                <c:pt idx="2">
                  <c:v>0.2975206611570248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99-42C4-BDA6-041FC2572C15}"/>
            </c:ext>
          </c:extLst>
        </c:ser>
        <c:ser>
          <c:idx val="3"/>
          <c:order val="3"/>
          <c:tx>
            <c:strRef>
              <c:f>channels!$G$11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channels!$C$12:$C$14</c:f>
              <c:strCache>
                <c:ptCount val="3"/>
                <c:pt idx="0">
                  <c:v>Traditional media</c:v>
                </c:pt>
                <c:pt idx="1">
                  <c:v>Online media</c:v>
                </c:pt>
                <c:pt idx="2">
                  <c:v>Face-to-face events</c:v>
                </c:pt>
              </c:strCache>
            </c:strRef>
          </c:cat>
          <c:val>
            <c:numRef>
              <c:f>channels!$G$12:$G$14</c:f>
              <c:numCache>
                <c:formatCode>0%</c:formatCode>
                <c:ptCount val="3"/>
                <c:pt idx="0">
                  <c:v>4.7043865225683414E-2</c:v>
                </c:pt>
                <c:pt idx="1">
                  <c:v>0.1487603305785124</c:v>
                </c:pt>
                <c:pt idx="2">
                  <c:v>0.19580419580419581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99-42C4-BDA6-041FC2572C15}"/>
            </c:ext>
          </c:extLst>
        </c:ser>
        <c:ser>
          <c:idx val="4"/>
          <c:order val="4"/>
          <c:tx>
            <c:strRef>
              <c:f>channels!$H$11</c:f>
              <c:strCache>
                <c:ptCount val="1"/>
                <c:pt idx="0">
                  <c:v>Very often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channels!$C$12:$C$14</c:f>
              <c:strCache>
                <c:ptCount val="3"/>
                <c:pt idx="0">
                  <c:v>Traditional media</c:v>
                </c:pt>
                <c:pt idx="1">
                  <c:v>Online media</c:v>
                </c:pt>
                <c:pt idx="2">
                  <c:v>Face-to-face events</c:v>
                </c:pt>
              </c:strCache>
            </c:strRef>
          </c:cat>
          <c:val>
            <c:numRef>
              <c:f>channels!$H$12:$H$14</c:f>
              <c:numCache>
                <c:formatCode>0%</c:formatCode>
                <c:ptCount val="3"/>
                <c:pt idx="0">
                  <c:v>1.4621741894469168E-2</c:v>
                </c:pt>
                <c:pt idx="1">
                  <c:v>5.0858232676414497E-2</c:v>
                </c:pt>
                <c:pt idx="2">
                  <c:v>7.1201525746980299E-2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99-42C4-BDA6-041FC2572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6454672"/>
        <c:axId val="216455632"/>
      </c:barChart>
      <c:catAx>
        <c:axId val="21645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216455632"/>
        <c:crosses val="autoZero"/>
        <c:auto val="1"/>
        <c:lblAlgn val="ctr"/>
        <c:lblOffset val="100"/>
        <c:noMultiLvlLbl val="0"/>
      </c:catAx>
      <c:valAx>
        <c:axId val="216455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2164546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PT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'audience '!$F$3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'audience '!$E$4:$E$10</c:f>
              <c:strCache>
                <c:ptCount val="7"/>
                <c:pt idx="0">
                  <c:v>Media and journalists</c:v>
                </c:pt>
                <c:pt idx="1">
                  <c:v>Non-governmental organisations (NGOs)</c:v>
                </c:pt>
                <c:pt idx="2">
                  <c:v>Governments/politicians/policy-makers</c:v>
                </c:pt>
                <c:pt idx="3">
                  <c:v>Delegates from industry</c:v>
                </c:pt>
                <c:pt idx="4">
                  <c:v>Members of local municipalities/councils/associations</c:v>
                </c:pt>
                <c:pt idx="5">
                  <c:v> Schools</c:v>
                </c:pt>
                <c:pt idx="6">
                  <c:v>General public</c:v>
                </c:pt>
              </c:strCache>
            </c:strRef>
          </c:cat>
          <c:val>
            <c:numRef>
              <c:f>'audience '!$F$4:$F$10</c:f>
              <c:numCache>
                <c:formatCode>0%</c:formatCode>
                <c:ptCount val="7"/>
                <c:pt idx="0">
                  <c:v>0.41830896376350923</c:v>
                </c:pt>
                <c:pt idx="1">
                  <c:v>0.5626191989828353</c:v>
                </c:pt>
                <c:pt idx="2">
                  <c:v>0.52447552447552448</c:v>
                </c:pt>
                <c:pt idx="3">
                  <c:v>0.40686586141131598</c:v>
                </c:pt>
                <c:pt idx="4">
                  <c:v>0.47806738715829628</c:v>
                </c:pt>
                <c:pt idx="5">
                  <c:v>0.35155753337571521</c:v>
                </c:pt>
                <c:pt idx="6">
                  <c:v>0.20534011443102351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5F-44C6-AFFB-1870F2BFCE80}"/>
            </c:ext>
          </c:extLst>
        </c:ser>
        <c:ser>
          <c:idx val="1"/>
          <c:order val="1"/>
          <c:tx>
            <c:strRef>
              <c:f>'audience '!$G$3</c:f>
              <c:strCache>
                <c:ptCount val="1"/>
                <c:pt idx="0">
                  <c:v>Rarely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'audience '!$E$4:$E$10</c:f>
              <c:strCache>
                <c:ptCount val="7"/>
                <c:pt idx="0">
                  <c:v>Media and journalists</c:v>
                </c:pt>
                <c:pt idx="1">
                  <c:v>Non-governmental organisations (NGOs)</c:v>
                </c:pt>
                <c:pt idx="2">
                  <c:v>Governments/politicians/policy-makers</c:v>
                </c:pt>
                <c:pt idx="3">
                  <c:v>Delegates from industry</c:v>
                </c:pt>
                <c:pt idx="4">
                  <c:v>Members of local municipalities/councils/associations</c:v>
                </c:pt>
                <c:pt idx="5">
                  <c:v> Schools</c:v>
                </c:pt>
                <c:pt idx="6">
                  <c:v>General public</c:v>
                </c:pt>
              </c:strCache>
            </c:strRef>
          </c:cat>
          <c:val>
            <c:numRef>
              <c:f>'audience '!$G$4:$G$10</c:f>
              <c:numCache>
                <c:formatCode>0%</c:formatCode>
                <c:ptCount val="7"/>
                <c:pt idx="0">
                  <c:v>0.24475524475524477</c:v>
                </c:pt>
                <c:pt idx="1">
                  <c:v>0.19771137952956136</c:v>
                </c:pt>
                <c:pt idx="2">
                  <c:v>0.21106166560712017</c:v>
                </c:pt>
                <c:pt idx="3">
                  <c:v>0.22759059122695488</c:v>
                </c:pt>
                <c:pt idx="4">
                  <c:v>0.20915448188175462</c:v>
                </c:pt>
                <c:pt idx="5">
                  <c:v>0.2231404958677686</c:v>
                </c:pt>
                <c:pt idx="6">
                  <c:v>0.22822631913541006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F-44C6-AFFB-1870F2BFCE80}"/>
            </c:ext>
          </c:extLst>
        </c:ser>
        <c:ser>
          <c:idx val="2"/>
          <c:order val="2"/>
          <c:tx>
            <c:strRef>
              <c:f>'audience '!$H$3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'audience '!$E$4:$E$10</c:f>
              <c:strCache>
                <c:ptCount val="7"/>
                <c:pt idx="0">
                  <c:v>Media and journalists</c:v>
                </c:pt>
                <c:pt idx="1">
                  <c:v>Non-governmental organisations (NGOs)</c:v>
                </c:pt>
                <c:pt idx="2">
                  <c:v>Governments/politicians/policy-makers</c:v>
                </c:pt>
                <c:pt idx="3">
                  <c:v>Delegates from industry</c:v>
                </c:pt>
                <c:pt idx="4">
                  <c:v>Members of local municipalities/councils/associations</c:v>
                </c:pt>
                <c:pt idx="5">
                  <c:v> Schools</c:v>
                </c:pt>
                <c:pt idx="6">
                  <c:v>General public</c:v>
                </c:pt>
              </c:strCache>
            </c:strRef>
          </c:cat>
          <c:val>
            <c:numRef>
              <c:f>'audience '!$H$4:$H$10</c:f>
              <c:numCache>
                <c:formatCode>0%</c:formatCode>
                <c:ptCount val="7"/>
                <c:pt idx="0">
                  <c:v>0.20661157024793389</c:v>
                </c:pt>
                <c:pt idx="1">
                  <c:v>0.13604577240940877</c:v>
                </c:pt>
                <c:pt idx="2">
                  <c:v>0.14431023521932612</c:v>
                </c:pt>
                <c:pt idx="3">
                  <c:v>0.22759059122695488</c:v>
                </c:pt>
                <c:pt idx="4">
                  <c:v>0.19135410044500956</c:v>
                </c:pt>
                <c:pt idx="5">
                  <c:v>0.25111252383979654</c:v>
                </c:pt>
                <c:pt idx="6">
                  <c:v>0.32231404958677684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5F-44C6-AFFB-1870F2BFCE80}"/>
            </c:ext>
          </c:extLst>
        </c:ser>
        <c:ser>
          <c:idx val="3"/>
          <c:order val="3"/>
          <c:tx>
            <c:strRef>
              <c:f>'audience '!$I$3</c:f>
              <c:strCache>
                <c:ptCount val="1"/>
                <c:pt idx="0">
                  <c:v>Frequently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'audience '!$E$4:$E$10</c:f>
              <c:strCache>
                <c:ptCount val="7"/>
                <c:pt idx="0">
                  <c:v>Media and journalists</c:v>
                </c:pt>
                <c:pt idx="1">
                  <c:v>Non-governmental organisations (NGOs)</c:v>
                </c:pt>
                <c:pt idx="2">
                  <c:v>Governments/politicians/policy-makers</c:v>
                </c:pt>
                <c:pt idx="3">
                  <c:v>Delegates from industry</c:v>
                </c:pt>
                <c:pt idx="4">
                  <c:v>Members of local municipalities/councils/associations</c:v>
                </c:pt>
                <c:pt idx="5">
                  <c:v> Schools</c:v>
                </c:pt>
                <c:pt idx="6">
                  <c:v>General public</c:v>
                </c:pt>
              </c:strCache>
            </c:strRef>
          </c:cat>
          <c:val>
            <c:numRef>
              <c:f>'audience '!$I$4:$I$10</c:f>
              <c:numCache>
                <c:formatCode>0%</c:formatCode>
                <c:ptCount val="7"/>
                <c:pt idx="0">
                  <c:v>3.3057851239669422E-2</c:v>
                </c:pt>
                <c:pt idx="1">
                  <c:v>5.2129688493324854E-2</c:v>
                </c:pt>
                <c:pt idx="2">
                  <c:v>5.5944055944055944E-2</c:v>
                </c:pt>
                <c:pt idx="3">
                  <c:v>6.4844246662428481E-2</c:v>
                </c:pt>
                <c:pt idx="4">
                  <c:v>6.8658614113159572E-2</c:v>
                </c:pt>
                <c:pt idx="5">
                  <c:v>0.1048951048951049</c:v>
                </c:pt>
                <c:pt idx="6">
                  <c:v>0.17546090273363002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5F-44C6-AFFB-1870F2BFCE80}"/>
            </c:ext>
          </c:extLst>
        </c:ser>
        <c:ser>
          <c:idx val="4"/>
          <c:order val="4"/>
          <c:tx>
            <c:strRef>
              <c:f>'audience '!$J$3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'audience '!$E$4:$E$10</c:f>
              <c:strCache>
                <c:ptCount val="7"/>
                <c:pt idx="0">
                  <c:v>Media and journalists</c:v>
                </c:pt>
                <c:pt idx="1">
                  <c:v>Non-governmental organisations (NGOs)</c:v>
                </c:pt>
                <c:pt idx="2">
                  <c:v>Governments/politicians/policy-makers</c:v>
                </c:pt>
                <c:pt idx="3">
                  <c:v>Delegates from industry</c:v>
                </c:pt>
                <c:pt idx="4">
                  <c:v>Members of local municipalities/councils/associations</c:v>
                </c:pt>
                <c:pt idx="5">
                  <c:v> Schools</c:v>
                </c:pt>
                <c:pt idx="6">
                  <c:v>General public</c:v>
                </c:pt>
              </c:strCache>
            </c:strRef>
          </c:cat>
          <c:val>
            <c:numRef>
              <c:f>'audience '!$J$4:$J$10</c:f>
              <c:numCache>
                <c:formatCode>0%</c:formatCode>
                <c:ptCount val="7"/>
                <c:pt idx="0">
                  <c:v>8.9001907183725373E-3</c:v>
                </c:pt>
                <c:pt idx="1">
                  <c:v>1.3986013986013986E-2</c:v>
                </c:pt>
                <c:pt idx="2">
                  <c:v>1.0171646535282899E-2</c:v>
                </c:pt>
                <c:pt idx="3">
                  <c:v>9.5359186268277173E-3</c:v>
                </c:pt>
                <c:pt idx="4">
                  <c:v>6.993006993006993E-3</c:v>
                </c:pt>
                <c:pt idx="5">
                  <c:v>8.2644628099173556E-3</c:v>
                </c:pt>
                <c:pt idx="6">
                  <c:v>8.2644628099173556E-3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5F-44C6-AFFB-1870F2BFC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222784"/>
        <c:axId val="201218944"/>
      </c:barChart>
      <c:catAx>
        <c:axId val="20122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201218944"/>
        <c:crosses val="autoZero"/>
        <c:auto val="0"/>
        <c:lblAlgn val="ctr"/>
        <c:lblOffset val="100"/>
        <c:noMultiLvlLbl val="0"/>
      </c:catAx>
      <c:valAx>
        <c:axId val="201218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20122278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P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n-GB" sz="1800"/>
              <a:t>Level of disagreement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pt-P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for slides 0502.xlsx]motivations'!$B$6:$B$17</c:f>
              <c:strCache>
                <c:ptCount val="12"/>
                <c:pt idx="0">
                  <c:v>Visibility of research in the media is important</c:v>
                </c:pt>
                <c:pt idx="1">
                  <c:v>Journalists misrepresent what scientists say</c:v>
                </c:pt>
                <c:pt idx="2">
                  <c:v>Lack institutional support (help from the communication staff, etc)</c:v>
                </c:pt>
                <c:pt idx="3">
                  <c:v>I do not have time for these activities</c:v>
                </c:pt>
                <c:pt idx="4">
                  <c:v>Field of research is of little interest to journalists</c:v>
                </c:pt>
                <c:pt idx="5">
                  <c:v>Responsibility of the communication staff of my institution</c:v>
                </c:pt>
                <c:pt idx="6">
                  <c:v>I am not enthusiastic about these activities</c:v>
                </c:pt>
                <c:pt idx="7">
                  <c:v>I do not have public communication skills</c:v>
                </c:pt>
                <c:pt idx="8">
                  <c:v>I do not enjoy these activities</c:v>
                </c:pt>
                <c:pt idx="9">
                  <c:v>Sci com activities as a hobby rather than a duty</c:v>
                </c:pt>
                <c:pt idx="10">
                  <c:v>No effect on the public (interest, enthusiasm, participation)</c:v>
                </c:pt>
                <c:pt idx="11">
                  <c:v>Public communication negatively affects my reputation</c:v>
                </c:pt>
              </c:strCache>
            </c:strRef>
          </c:cat>
          <c:val>
            <c:numRef>
              <c:f>'[data for slides 0502.xlsx]motivations'!$C$6:$C$17</c:f>
              <c:numCache>
                <c:formatCode>0%</c:formatCode>
                <c:ptCount val="12"/>
                <c:pt idx="0">
                  <c:v>0.11125238397965671</c:v>
                </c:pt>
                <c:pt idx="1">
                  <c:v>0.21932612841703752</c:v>
                </c:pt>
                <c:pt idx="2">
                  <c:v>0.32040686586141137</c:v>
                </c:pt>
                <c:pt idx="3">
                  <c:v>0.35855054036872219</c:v>
                </c:pt>
                <c:pt idx="4">
                  <c:v>0.46280991735537191</c:v>
                </c:pt>
                <c:pt idx="5">
                  <c:v>0.47997457088366174</c:v>
                </c:pt>
                <c:pt idx="6">
                  <c:v>0.52383979656706925</c:v>
                </c:pt>
                <c:pt idx="7">
                  <c:v>0.55435473617291797</c:v>
                </c:pt>
                <c:pt idx="8">
                  <c:v>0.56770502225047681</c:v>
                </c:pt>
                <c:pt idx="9">
                  <c:v>0.6948506039415131</c:v>
                </c:pt>
                <c:pt idx="10">
                  <c:v>0.70947234583598229</c:v>
                </c:pt>
                <c:pt idx="11">
                  <c:v>0.80165289256198347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8-4483-8B09-84021DFBB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33054112"/>
        <c:axId val="1933051712"/>
      </c:barChart>
      <c:catAx>
        <c:axId val="193305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1933051712"/>
        <c:crosses val="autoZero"/>
        <c:auto val="1"/>
        <c:lblAlgn val="ctr"/>
        <c:lblOffset val="100"/>
        <c:noMultiLvlLbl val="0"/>
      </c:catAx>
      <c:valAx>
        <c:axId val="1933051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19330541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P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n-GB" sz="1800"/>
              <a:t>Influence of traditional media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6.0692068663830805E-2"/>
          <c:y val="0.18153230846144233"/>
          <c:w val="0.92244969378827646"/>
          <c:h val="0.75660729908761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Sheet1!$N$3</c:f>
              <c:strCache>
                <c:ptCount val="1"/>
                <c:pt idx="0">
                  <c:v>public's image of science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Sheet1!$O$2:$Q$2</c:f>
              <c:strCache>
                <c:ptCount val="3"/>
                <c:pt idx="0">
                  <c:v>Negative effect</c:v>
                </c:pt>
                <c:pt idx="1">
                  <c:v>No effect at all</c:v>
                </c:pt>
                <c:pt idx="2">
                  <c:v>Positive effect</c:v>
                </c:pt>
              </c:strCache>
            </c:strRef>
          </c:cat>
          <c:val>
            <c:numRef>
              <c:f>Sheet1!$O$3:$Q$3</c:f>
              <c:numCache>
                <c:formatCode>0%</c:formatCode>
                <c:ptCount val="3"/>
                <c:pt idx="0">
                  <c:v>0.1150667514303878</c:v>
                </c:pt>
                <c:pt idx="1">
                  <c:v>6.1029879211697398E-2</c:v>
                </c:pt>
                <c:pt idx="2">
                  <c:v>0.72091544818817543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A8-4265-8D4B-AE41269D346D}"/>
            </c:ext>
          </c:extLst>
        </c:ser>
        <c:ser>
          <c:idx val="1"/>
          <c:order val="1"/>
          <c:tx>
            <c:strRef>
              <c:f>Sheet1!$N$4</c:f>
              <c:strCache>
                <c:ptCount val="1"/>
                <c:pt idx="0">
                  <c:v>reputation of science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Sheet1!$O$2:$Q$2</c:f>
              <c:strCache>
                <c:ptCount val="3"/>
                <c:pt idx="0">
                  <c:v>Negative effect</c:v>
                </c:pt>
                <c:pt idx="1">
                  <c:v>No effect at all</c:v>
                </c:pt>
                <c:pt idx="2">
                  <c:v>Positive effect</c:v>
                </c:pt>
              </c:strCache>
            </c:strRef>
          </c:cat>
          <c:val>
            <c:numRef>
              <c:f>Sheet1!$O$4:$Q$4</c:f>
              <c:numCache>
                <c:formatCode>0%</c:formatCode>
                <c:ptCount val="3"/>
                <c:pt idx="0">
                  <c:v>0.11633820724729815</c:v>
                </c:pt>
                <c:pt idx="1">
                  <c:v>8.5823267641449472E-2</c:v>
                </c:pt>
                <c:pt idx="2">
                  <c:v>0.69421487603305798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A8-4265-8D4B-AE41269D346D}"/>
            </c:ext>
          </c:extLst>
        </c:ser>
        <c:ser>
          <c:idx val="2"/>
          <c:order val="2"/>
          <c:tx>
            <c:strRef>
              <c:f>Sheet1!$N$5</c:f>
              <c:strCache>
                <c:ptCount val="1"/>
                <c:pt idx="0">
                  <c:v>public's trust in science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Sheet1!$O$2:$Q$2</c:f>
              <c:strCache>
                <c:ptCount val="3"/>
                <c:pt idx="0">
                  <c:v>Negative effect</c:v>
                </c:pt>
                <c:pt idx="1">
                  <c:v>No effect at all</c:v>
                </c:pt>
                <c:pt idx="2">
                  <c:v>Positive effect</c:v>
                </c:pt>
              </c:strCache>
            </c:strRef>
          </c:cat>
          <c:val>
            <c:numRef>
              <c:f>Sheet1!$O$5:$Q$5</c:f>
              <c:numCache>
                <c:formatCode>0%</c:formatCode>
                <c:ptCount val="3"/>
                <c:pt idx="0">
                  <c:v>0.12015257469802922</c:v>
                </c:pt>
                <c:pt idx="1">
                  <c:v>7.8830260648442466E-2</c:v>
                </c:pt>
                <c:pt idx="2">
                  <c:v>0.69993642720915461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A8-4265-8D4B-AE41269D3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384155312"/>
        <c:axId val="1384155792"/>
      </c:barChart>
      <c:catAx>
        <c:axId val="1384155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1384155792"/>
        <c:crosses val="autoZero"/>
        <c:auto val="1"/>
        <c:lblAlgn val="ctr"/>
        <c:lblOffset val="100"/>
        <c:noMultiLvlLbl val="0"/>
      </c:catAx>
      <c:valAx>
        <c:axId val="13841557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13841553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</c:legendEntry>
      <c:layout>
        <c:manualLayout>
          <c:xMode val="edge"/>
          <c:yMode val="edge"/>
          <c:x val="0.16378519926388513"/>
          <c:y val="0.10582010582010581"/>
          <c:w val="0.8362147853497649"/>
          <c:h val="5.4561590713478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P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n-GB" sz="1800"/>
              <a:t>Influence of online media (%)</a:t>
            </a:r>
          </a:p>
        </c:rich>
      </c:tx>
      <c:layout>
        <c:manualLayout>
          <c:xMode val="edge"/>
          <c:yMode val="edge"/>
          <c:x val="0.30621087740573005"/>
          <c:y val="2.446439823263022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7.5204951749418547E-2"/>
          <c:y val="0.15307881969299289"/>
          <c:w val="0.92479504825058145"/>
          <c:h val="0.76767060367454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Sheet1!$M$27</c:f>
              <c:strCache>
                <c:ptCount val="1"/>
                <c:pt idx="0">
                  <c:v>public's image of science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Sheet1!$N$26:$P$26</c:f>
              <c:strCache>
                <c:ptCount val="3"/>
                <c:pt idx="0">
                  <c:v>Negative effect</c:v>
                </c:pt>
                <c:pt idx="1">
                  <c:v>No effect at all</c:v>
                </c:pt>
                <c:pt idx="2">
                  <c:v>Positive effect</c:v>
                </c:pt>
              </c:strCache>
            </c:strRef>
          </c:cat>
          <c:val>
            <c:numRef>
              <c:f>Sheet1!$N$27:$P$27</c:f>
              <c:numCache>
                <c:formatCode>0%</c:formatCode>
                <c:ptCount val="3"/>
                <c:pt idx="0">
                  <c:v>0.21741894469167197</c:v>
                </c:pt>
                <c:pt idx="1">
                  <c:v>7.8830260648442466E-2</c:v>
                </c:pt>
                <c:pt idx="2">
                  <c:v>0.5924984106802289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7-44D2-A6C3-FAD9C9D72D2F}"/>
            </c:ext>
          </c:extLst>
        </c:ser>
        <c:ser>
          <c:idx val="1"/>
          <c:order val="1"/>
          <c:tx>
            <c:strRef>
              <c:f>Sheet1!$M$28</c:f>
              <c:strCache>
                <c:ptCount val="1"/>
                <c:pt idx="0">
                  <c:v> reputation of science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Sheet1!$N$26:$P$26</c:f>
              <c:strCache>
                <c:ptCount val="3"/>
                <c:pt idx="0">
                  <c:v>Negative effect</c:v>
                </c:pt>
                <c:pt idx="1">
                  <c:v>No effect at all</c:v>
                </c:pt>
                <c:pt idx="2">
                  <c:v>Positive effect</c:v>
                </c:pt>
              </c:strCache>
            </c:strRef>
          </c:cat>
          <c:val>
            <c:numRef>
              <c:f>Sheet1!$N$28:$P$28</c:f>
              <c:numCache>
                <c:formatCode>0%</c:formatCode>
                <c:ptCount val="3"/>
                <c:pt idx="0">
                  <c:v>0.2237762237762238</c:v>
                </c:pt>
                <c:pt idx="1">
                  <c:v>9.4087730451366827E-2</c:v>
                </c:pt>
                <c:pt idx="2">
                  <c:v>0.56961220597584239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97-44D2-A6C3-FAD9C9D72D2F}"/>
            </c:ext>
          </c:extLst>
        </c:ser>
        <c:ser>
          <c:idx val="2"/>
          <c:order val="2"/>
          <c:tx>
            <c:strRef>
              <c:f>Sheet1!$M$29</c:f>
              <c:strCache>
                <c:ptCount val="1"/>
                <c:pt idx="0">
                  <c:v>public's trust in science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Sheet1!$N$26:$P$26</c:f>
              <c:strCache>
                <c:ptCount val="3"/>
                <c:pt idx="0">
                  <c:v>Negative effect</c:v>
                </c:pt>
                <c:pt idx="1">
                  <c:v>No effect at all</c:v>
                </c:pt>
                <c:pt idx="2">
                  <c:v>Positive effect</c:v>
                </c:pt>
              </c:strCache>
            </c:strRef>
          </c:cat>
          <c:val>
            <c:numRef>
              <c:f>Sheet1!$N$29:$P$29</c:f>
              <c:numCache>
                <c:formatCode>0%</c:formatCode>
                <c:ptCount val="3"/>
                <c:pt idx="0">
                  <c:v>0.23267641449459631</c:v>
                </c:pt>
                <c:pt idx="1">
                  <c:v>9.2180546726001275E-2</c:v>
                </c:pt>
                <c:pt idx="2">
                  <c:v>0.56261919898283541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97-44D2-A6C3-FAD9C9D72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260648800"/>
        <c:axId val="1260630080"/>
      </c:barChart>
      <c:catAx>
        <c:axId val="1260648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1260630080"/>
        <c:crosses val="autoZero"/>
        <c:auto val="1"/>
        <c:lblAlgn val="ctr"/>
        <c:lblOffset val="100"/>
        <c:noMultiLvlLbl val="0"/>
      </c:catAx>
      <c:valAx>
        <c:axId val="1260630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12606488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00008343451755"/>
          <c:y val="8.6013549423959723E-2"/>
          <c:w val="0.89999991656548239"/>
          <c:h val="5.2558388524309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P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n-GB" sz="1800"/>
              <a:t>Influence of communication by scientists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6.7364348865430052E-2"/>
          <c:y val="0.18417781110694498"/>
          <c:w val="0.92182066465330303"/>
          <c:h val="0.75660729908761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Sheet1!$N$47</c:f>
              <c:strCache>
                <c:ptCount val="1"/>
                <c:pt idx="0">
                  <c:v>public's image of science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Sheet1!$O$46:$Q$46</c:f>
              <c:strCache>
                <c:ptCount val="3"/>
                <c:pt idx="0">
                  <c:v>Negative effect</c:v>
                </c:pt>
                <c:pt idx="1">
                  <c:v>No effect at all</c:v>
                </c:pt>
                <c:pt idx="2">
                  <c:v>Positive effect</c:v>
                </c:pt>
              </c:strCache>
            </c:strRef>
          </c:cat>
          <c:val>
            <c:numRef>
              <c:f>Sheet1!$O$47:$Q$47</c:f>
              <c:numCache>
                <c:formatCode>0%</c:formatCode>
                <c:ptCount val="3"/>
                <c:pt idx="0">
                  <c:v>1.2078830260648444E-2</c:v>
                </c:pt>
                <c:pt idx="1">
                  <c:v>6.1029879211697398E-2</c:v>
                </c:pt>
                <c:pt idx="2">
                  <c:v>0.79783852511125253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A-4D78-81D4-6D111C9FCC2F}"/>
            </c:ext>
          </c:extLst>
        </c:ser>
        <c:ser>
          <c:idx val="1"/>
          <c:order val="1"/>
          <c:tx>
            <c:strRef>
              <c:f>Sheet1!$N$48</c:f>
              <c:strCache>
                <c:ptCount val="1"/>
                <c:pt idx="0">
                  <c:v> reputation of science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Sheet1!$O$46:$Q$46</c:f>
              <c:strCache>
                <c:ptCount val="3"/>
                <c:pt idx="0">
                  <c:v>Negative effect</c:v>
                </c:pt>
                <c:pt idx="1">
                  <c:v>No effect at all</c:v>
                </c:pt>
                <c:pt idx="2">
                  <c:v>Positive effect</c:v>
                </c:pt>
              </c:strCache>
            </c:strRef>
          </c:cat>
          <c:val>
            <c:numRef>
              <c:f>Sheet1!$O$48:$Q$48</c:f>
              <c:numCache>
                <c:formatCode>0%</c:formatCode>
                <c:ptCount val="3"/>
                <c:pt idx="0">
                  <c:v>8.9001907183725356E-3</c:v>
                </c:pt>
                <c:pt idx="1">
                  <c:v>5.8486967577876671E-2</c:v>
                </c:pt>
                <c:pt idx="2">
                  <c:v>0.80419580419580416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8A-4D78-81D4-6D111C9FCC2F}"/>
            </c:ext>
          </c:extLst>
        </c:ser>
        <c:ser>
          <c:idx val="2"/>
          <c:order val="2"/>
          <c:tx>
            <c:strRef>
              <c:f>Sheet1!$N$49</c:f>
              <c:strCache>
                <c:ptCount val="1"/>
                <c:pt idx="0">
                  <c:v>public's trust in science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Sheet1!$O$46:$Q$46</c:f>
              <c:strCache>
                <c:ptCount val="3"/>
                <c:pt idx="0">
                  <c:v>Negative effect</c:v>
                </c:pt>
                <c:pt idx="1">
                  <c:v>No effect at all</c:v>
                </c:pt>
                <c:pt idx="2">
                  <c:v>Positive effect</c:v>
                </c:pt>
              </c:strCache>
            </c:strRef>
          </c:cat>
          <c:val>
            <c:numRef>
              <c:f>Sheet1!$O$49:$Q$49</c:f>
              <c:numCache>
                <c:formatCode>0%</c:formatCode>
                <c:ptCount val="3"/>
                <c:pt idx="0">
                  <c:v>8.2644628099173556E-3</c:v>
                </c:pt>
                <c:pt idx="1">
                  <c:v>6.8658614113159572E-2</c:v>
                </c:pt>
                <c:pt idx="2">
                  <c:v>0.79402415766052137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8A-4D78-81D4-6D111C9FC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260635840"/>
        <c:axId val="1260636320"/>
      </c:barChart>
      <c:catAx>
        <c:axId val="1260635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1260636320"/>
        <c:crosses val="autoZero"/>
        <c:auto val="1"/>
        <c:lblAlgn val="ctr"/>
        <c:lblOffset val="100"/>
        <c:noMultiLvlLbl val="0"/>
      </c:catAx>
      <c:valAx>
        <c:axId val="12606363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12606358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92668254243422"/>
          <c:y val="0.10731679373411658"/>
          <c:w val="0.8710733536558134"/>
          <c:h val="5.3945064776507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0.05361</cdr:x>
      <cdr:y>0.91387</cdr:y>
    </cdr:from>
    <cdr:to>
      <cdr:x>0.17064</cdr:x>
      <cdr:y>0.98372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E99F8680-4978-4606-8C3E-DD05DB693092}"/>
            </a:ext>
          </a:extLst>
        </cdr:cNvPr>
        <cdr:cNvSpPr txBox="1"/>
      </cdr:nvSpPr>
      <cdr:spPr>
        <a:xfrm xmlns:a="http://schemas.openxmlformats.org/drawingml/2006/main">
          <a:off x="495737" y="4429396"/>
          <a:ext cx="1082191" cy="338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en-gb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1600" dirty="0">
              <a:solidFill>
                <a:schemeClr val="bg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N=1573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A15AE-E040-4F31-96C6-FD066D034FFB}" type="datetime1">
              <a:rPr lang="en-GB" smtClean="0"/>
              <a:pPr/>
              <a:t>07/05/2024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8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0F908-6FE4-046D-AEA7-885B9D6E6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389DF6-A3EE-E7BF-2102-39BDE1379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8E1810-77BA-AB54-2DF8-BAA3D392B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6E97D-02D0-4BEF-F0FA-41DD7DA78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184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0F908-6FE4-046D-AEA7-885B9D6E6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389DF6-A3EE-E7BF-2102-39BDE1379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8E1810-77BA-AB54-2DF8-BAA3D392B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6E97D-02D0-4BEF-F0FA-41DD7DA78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10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05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67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152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36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0F908-6FE4-046D-AEA7-885B9D6E6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389DF6-A3EE-E7BF-2102-39BDE1379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8E1810-77BA-AB54-2DF8-BAA3D392B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6E97D-02D0-4BEF-F0FA-41DD7DA78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32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0F908-6FE4-046D-AEA7-885B9D6E6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389DF6-A3EE-E7BF-2102-39BDE1379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8E1810-77BA-AB54-2DF8-BAA3D392B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6E97D-02D0-4BEF-F0FA-41DD7DA78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44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0F908-6FE4-046D-AEA7-885B9D6E6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389DF6-A3EE-E7BF-2102-39BDE1379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8E1810-77BA-AB54-2DF8-BAA3D392B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6E97D-02D0-4BEF-F0FA-41DD7DA78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25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0F908-6FE4-046D-AEA7-885B9D6E6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389DF6-A3EE-E7BF-2102-39BDE1379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8E1810-77BA-AB54-2DF8-BAA3D392B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6E97D-02D0-4BEF-F0FA-41DD7DA78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80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0F908-6FE4-046D-AEA7-885B9D6E6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389DF6-A3EE-E7BF-2102-39BDE1379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8E1810-77BA-AB54-2DF8-BAA3D392B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6E97D-02D0-4BEF-F0FA-41DD7DA78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30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F88F5F63-8808-4375-85CE-D0FAFA3BBE65}" type="datetime3">
              <a:rPr lang="en-GB" noProof="0" smtClean="0">
                <a:latin typeface="+mn-lt"/>
              </a:rPr>
              <a:t>7 May, 2024</a:t>
            </a:fld>
            <a:endParaRPr lang="en-GB" noProof="0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n-GB" noProof="0" dirty="0"/>
              <a:t>Annual Review</a:t>
            </a:r>
            <a:endParaRPr lang="en-GB" b="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6D17C7AE-DC41-4D6E-8CE7-A0296D62536F}" type="datetime3">
              <a:rPr lang="en-GB" noProof="0" smtClean="0">
                <a:latin typeface="+mn-lt"/>
              </a:rPr>
              <a:t>7 May, 2024</a:t>
            </a:fld>
            <a:endParaRPr lang="en-GB" noProof="0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n-GB" noProof="0" dirty="0"/>
              <a:t>Annual Review</a:t>
            </a:r>
            <a:endParaRPr lang="en-GB" b="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0971D3F5-C297-4F98-9679-48877DEF0EC7}" type="datetime3">
              <a:rPr lang="en-GB" noProof="0" smtClean="0">
                <a:latin typeface="+mn-lt"/>
              </a:rPr>
              <a:t>7 May, 2024</a:t>
            </a:fld>
            <a:endParaRPr lang="en-GB" noProof="0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en-GB" noProof="0" dirty="0"/>
              <a:t>Annual Review</a:t>
            </a:r>
            <a:endParaRPr lang="en-GB" b="0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C02CDA83-4160-4EEB-AD7D-1C57C21837F3}" type="datetime3">
              <a:rPr lang="en-GB" noProof="0" smtClean="0">
                <a:latin typeface="+mn-lt"/>
              </a:rPr>
              <a:t>7 May, 2024</a:t>
            </a:fld>
            <a:endParaRPr lang="en-GB" noProof="0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en-GB" noProof="0" dirty="0"/>
              <a:t>Annual Review</a:t>
            </a:r>
            <a:endParaRPr lang="en-GB" b="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94200668-9301-4F8B-89F3-A4E2AEA80049}" type="datetime3">
              <a:rPr lang="en-GB" noProof="0" smtClean="0">
                <a:latin typeface="+mn-lt"/>
              </a:rPr>
              <a:t>7 May, 2024</a:t>
            </a:fld>
            <a:endParaRPr lang="en-GB" noProof="0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n-GB" noProof="0" dirty="0"/>
              <a:t>Annual Review</a:t>
            </a:r>
            <a:endParaRPr lang="en-GB" b="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029ECAD1-3047-43DC-81B7-231597E81F19}" type="datetime3">
              <a:rPr lang="en-GB" noProof="0" smtClean="0">
                <a:latin typeface="+mn-lt"/>
              </a:rPr>
              <a:t>7 May, 2024</a:t>
            </a:fld>
            <a:endParaRPr lang="en-GB" noProof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Annual Review</a:t>
            </a:r>
            <a:endParaRPr lang="en-GB" b="0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pPr rtl="0"/>
              <a:t>‹#›</a:t>
            </a:fld>
            <a:endParaRPr lang="en-GB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1E6A16EE-7FBD-4E62-A186-69A1E1C8758D}" type="datetime3">
              <a:rPr lang="en-GB" noProof="0" smtClean="0">
                <a:latin typeface="+mn-lt"/>
              </a:rPr>
              <a:t>7 May, 2024</a:t>
            </a:fld>
            <a:endParaRPr lang="en-GB" noProof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Annual Review</a:t>
            </a:r>
            <a:endParaRPr lang="en-GB" b="0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pPr rtl="0"/>
              <a:t>‹#›</a:t>
            </a:fld>
            <a:endParaRPr lang="en-GB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20000" b="1" noProof="0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D21FA074-9295-430E-9633-F682F8C96958}" type="datetime3">
              <a:rPr lang="en-GB" noProof="0" smtClean="0">
                <a:latin typeface="+mn-lt"/>
              </a:rPr>
              <a:t>7 May, 2024</a:t>
            </a:fld>
            <a:endParaRPr lang="en-GB" noProof="0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en-GB" noProof="0" dirty="0"/>
              <a:t>Annual Review</a:t>
            </a:r>
            <a:endParaRPr lang="en-GB" b="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D33AD83D-9671-4762-AF03-9C719A9CD695}" type="datetime3">
              <a:rPr lang="en-GB" noProof="0" smtClean="0">
                <a:latin typeface="+mn-lt"/>
              </a:rPr>
              <a:t>7 May, 2024</a:t>
            </a:fld>
            <a:endParaRPr lang="en-GB" noProof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en-GB" noProof="0"/>
              <a:t>Annual Review</a:t>
            </a:r>
            <a:endParaRPr lang="en-GB" b="0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pPr rtl="0"/>
              <a:t>‹#›</a:t>
            </a:fld>
            <a:endParaRPr lang="en-GB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8AC5E797-DDC7-4716-ABC9-2C172A510C23}" type="datetime3">
              <a:rPr lang="en-GB" noProof="0" smtClean="0">
                <a:latin typeface="+mn-lt"/>
              </a:rPr>
              <a:t>7 May, 2024</a:t>
            </a:fld>
            <a:endParaRPr lang="en-GB" noProof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Annual Review</a:t>
            </a:r>
            <a:endParaRPr lang="en-GB" b="0" noProof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 rtl="0"/>
              <a:t>‹#›</a:t>
            </a:fld>
            <a:endParaRPr lang="en-GB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5510" y="1897811"/>
            <a:ext cx="9402792" cy="1732390"/>
          </a:xfrm>
        </p:spPr>
        <p:txBody>
          <a:bodyPr rtlCol="0"/>
          <a:lstStyle/>
          <a:p>
            <a:pPr rtl="0"/>
            <a:r>
              <a:rPr lang="en-GB" sz="4400" dirty="0"/>
              <a:t>Science communication by scientists in Portugal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43265" y="5617507"/>
            <a:ext cx="5181288" cy="953337"/>
          </a:xfrm>
        </p:spPr>
        <p:txBody>
          <a:bodyPr rtlCol="0"/>
          <a:lstStyle/>
          <a:p>
            <a:r>
              <a:rPr lang="en-GB" dirty="0"/>
              <a:t> </a:t>
            </a:r>
          </a:p>
          <a:p>
            <a:pPr rtl="0"/>
            <a:r>
              <a:rPr lang="en-GB" b="1" dirty="0" err="1"/>
              <a:t>SciComPT</a:t>
            </a:r>
            <a:r>
              <a:rPr lang="en-GB" b="1" dirty="0"/>
              <a:t> Conference, May</a:t>
            </a:r>
            <a:r>
              <a:rPr lang="zh-CN" altLang="en-US" b="1" dirty="0"/>
              <a:t> </a:t>
            </a:r>
            <a:r>
              <a:rPr lang="en-GB" altLang="zh-CN" b="1" dirty="0"/>
              <a:t>8 – 10</a:t>
            </a:r>
            <a:r>
              <a:rPr lang="pt-PT" altLang="zh-CN" b="1" dirty="0"/>
              <a:t>,</a:t>
            </a:r>
            <a:r>
              <a:rPr lang="zh-CN" altLang="pt-PT" b="1" dirty="0"/>
              <a:t> </a:t>
            </a:r>
            <a:r>
              <a:rPr lang="pt-PT" altLang="zh-CN" b="1" dirty="0"/>
              <a:t>Braga</a:t>
            </a:r>
            <a:endParaRPr lang="en-GB" b="1" dirty="0"/>
          </a:p>
          <a:p>
            <a:pPr rtl="0"/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846AA4-8BAD-2428-1482-1A812C50C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542" b="-3009"/>
          <a:stretch/>
        </p:blipFill>
        <p:spPr bwMode="auto">
          <a:xfrm>
            <a:off x="8853325" y="93569"/>
            <a:ext cx="3160576" cy="14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B07A63-0D69-41BE-A4FA-F7CA0C384082}"/>
              </a:ext>
            </a:extLst>
          </p:cNvPr>
          <p:cNvSpPr txBox="1">
            <a:spLocks/>
          </p:cNvSpPr>
          <p:nvPr/>
        </p:nvSpPr>
        <p:spPr>
          <a:xfrm>
            <a:off x="4880296" y="4570103"/>
            <a:ext cx="6617798" cy="4590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kern="0" dirty="0"/>
              <a:t>Marta Entradas,  Inês C. Sousa &amp; Feng Yan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8B90C8-F1AD-27AB-F7FD-4E90CCC94DB0}"/>
              </a:ext>
            </a:extLst>
          </p:cNvPr>
          <p:cNvSpPr txBox="1"/>
          <p:nvPr/>
        </p:nvSpPr>
        <p:spPr>
          <a:xfrm>
            <a:off x="5697419" y="5029200"/>
            <a:ext cx="199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CIES-Iscte</a:t>
            </a:r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00680-DD17-14B4-25CE-A8383625B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9886A-DAA1-E2C9-0CA1-D7C5B583C1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10</a:t>
            </a:fld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429105E-59F8-676F-B10E-14941271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1285336"/>
            <a:ext cx="4941477" cy="6108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7DB187-DAD7-C37B-C8E0-4ECD75AAD8BA}"/>
              </a:ext>
            </a:extLst>
          </p:cNvPr>
          <p:cNvSpPr txBox="1"/>
          <p:nvPr/>
        </p:nvSpPr>
        <p:spPr>
          <a:xfrm>
            <a:off x="866776" y="2022609"/>
            <a:ext cx="2780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 influence of Channels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E9140-09FC-C268-2002-AF5A717D1E9C}"/>
              </a:ext>
            </a:extLst>
          </p:cNvPr>
          <p:cNvSpPr txBox="1"/>
          <p:nvPr/>
        </p:nvSpPr>
        <p:spPr>
          <a:xfrm>
            <a:off x="3828865" y="981380"/>
            <a:ext cx="8125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“Media channels are an integral part of everyday life and are used by almost everybody. How would you rate their influence on the public's opinion about science?”</a:t>
            </a:r>
            <a:endParaRPr lang="en-GB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8524117-6ECC-BE18-C685-198AD49D9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297536"/>
              </p:ext>
            </p:extLst>
          </p:nvPr>
        </p:nvGraphicFramePr>
        <p:xfrm>
          <a:off x="3646818" y="1724024"/>
          <a:ext cx="8307057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18EF5A9-422E-1763-132C-742159DB346E}"/>
              </a:ext>
            </a:extLst>
          </p:cNvPr>
          <p:cNvSpPr txBox="1"/>
          <p:nvPr/>
        </p:nvSpPr>
        <p:spPr>
          <a:xfrm>
            <a:off x="3019945" y="6519446"/>
            <a:ext cx="1082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N=1573</a:t>
            </a:r>
          </a:p>
        </p:txBody>
      </p:sp>
    </p:spTree>
    <p:extLst>
      <p:ext uri="{BB962C8B-B14F-4D97-AF65-F5344CB8AC3E}">
        <p14:creationId xmlns:p14="http://schemas.microsoft.com/office/powerpoint/2010/main" val="47841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00680-DD17-14B4-25CE-A8383625B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9886A-DAA1-E2C9-0CA1-D7C5B583C1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11</a:t>
            </a:fld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429105E-59F8-676F-B10E-14941271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1285336"/>
            <a:ext cx="4941477" cy="6108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525A22-F536-F12E-3692-8B46438B3EA3}"/>
              </a:ext>
            </a:extLst>
          </p:cNvPr>
          <p:cNvSpPr txBox="1"/>
          <p:nvPr/>
        </p:nvSpPr>
        <p:spPr>
          <a:xfrm>
            <a:off x="800469" y="2036947"/>
            <a:ext cx="2634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Involvement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97BFC-F885-D1F3-3EA0-17DEB7562BAD}"/>
              </a:ext>
            </a:extLst>
          </p:cNvPr>
          <p:cNvSpPr txBox="1"/>
          <p:nvPr/>
        </p:nvSpPr>
        <p:spPr>
          <a:xfrm>
            <a:off x="3765430" y="978473"/>
            <a:ext cx="7840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“Please indicate your degree of agreement with the following statements that contain various opinions on the benefits of public involvement in science.</a:t>
            </a:r>
          </a:p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public…”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BD3E5-0AA5-1F35-0DF9-565F5D19B73D}"/>
              </a:ext>
            </a:extLst>
          </p:cNvPr>
          <p:cNvSpPr txBox="1"/>
          <p:nvPr/>
        </p:nvSpPr>
        <p:spPr>
          <a:xfrm>
            <a:off x="3536043" y="6456045"/>
            <a:ext cx="1082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N=1573</a:t>
            </a: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69E68D49-7554-39AF-6F52-1A20F411BE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667958"/>
              </p:ext>
            </p:extLst>
          </p:nvPr>
        </p:nvGraphicFramePr>
        <p:xfrm>
          <a:off x="3536043" y="2066924"/>
          <a:ext cx="8361915" cy="460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907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12</a:t>
            </a:fld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7705E71-7E52-9A0E-CEE5-3B126ACB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60" y="1094585"/>
            <a:ext cx="4941477" cy="6108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Take-home Message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D2408-000E-AC0F-9874-17A98268484B}"/>
              </a:ext>
            </a:extLst>
          </p:cNvPr>
          <p:cNvSpPr txBox="1"/>
          <p:nvPr/>
        </p:nvSpPr>
        <p:spPr>
          <a:xfrm>
            <a:off x="3726013" y="1607506"/>
            <a:ext cx="8073637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Face-to-face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most frequent channel that scientists used to communicate with non-specialist public;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Scientists most frequently engaged with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public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science communication activities, followed by the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
The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of research in the media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one of the most important motivations for researchers’ science communication activities;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by scientists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very positive effect on the public’s opinion about science (followed by traditional media and then online media);
Scientists agree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participation in public discussion and/or debates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science and technology is the most desired way of public involvement.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5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Thank you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2FE27F-EB6B-F917-93AF-175E34F3DD3B}"/>
              </a:ext>
            </a:extLst>
          </p:cNvPr>
          <p:cNvSpPr txBox="1">
            <a:spLocks/>
          </p:cNvSpPr>
          <p:nvPr/>
        </p:nvSpPr>
        <p:spPr>
          <a:xfrm>
            <a:off x="6907623" y="4300772"/>
            <a:ext cx="4903377" cy="117590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Feng Yan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500" b="0" dirty="0">
                <a:latin typeface="Arial" panose="020B0604020202020204" pitchFamily="34" charset="0"/>
                <a:cs typeface="Arial" panose="020B0604020202020204" pitchFamily="34" charset="0"/>
              </a:rPr>
              <a:t>feng_yan@iscte-iul.pt</a:t>
            </a:r>
          </a:p>
        </p:txBody>
      </p:sp>
      <p:pic>
        <p:nvPicPr>
          <p:cNvPr id="7" name="Marcador de Posição da Imagem 6" descr="Uma imagem com amarelo, desenhos de criança, desenho&#10;&#10;Descrição gerada automaticamente">
            <a:extLst>
              <a:ext uri="{FF2B5EF4-FFF2-40B4-BE49-F238E27FC236}">
                <a16:creationId xmlns:a16="http://schemas.microsoft.com/office/drawing/2014/main" id="{F37CA6D8-F3D7-B967-26EF-1339EA63F6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2</a:t>
            </a:fld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7705E71-7E52-9A0E-CEE5-3B126ACB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60" y="1094585"/>
            <a:ext cx="4941477" cy="6108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428DA-6043-0CAC-B6F2-FBA945316C7B}"/>
              </a:ext>
            </a:extLst>
          </p:cNvPr>
          <p:cNvSpPr txBox="1"/>
          <p:nvPr/>
        </p:nvSpPr>
        <p:spPr>
          <a:xfrm>
            <a:off x="3295517" y="1956086"/>
            <a:ext cx="866661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explore the perceptions of researchers working in Portuguese research institutions and universities about their role in science communication, identifying: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D2408-000E-AC0F-9874-17A98268484B}"/>
              </a:ext>
            </a:extLst>
          </p:cNvPr>
          <p:cNvSpPr txBox="1"/>
          <p:nvPr/>
        </p:nvSpPr>
        <p:spPr>
          <a:xfrm>
            <a:off x="2718032" y="3627049"/>
            <a:ext cx="9110802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communication channels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engage in;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whom their efforts are addressed;
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motivations for involvement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science communication activities;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perceived influence of media channels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public's opinion about science; 
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desired level of public engagement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science.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4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3</a:t>
            </a:fld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7705E71-7E52-9A0E-CEE5-3B126ACB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1252229"/>
            <a:ext cx="4941477" cy="6108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1F30DA-040C-7F2D-7F24-260C7F7C99DC}"/>
              </a:ext>
            </a:extLst>
          </p:cNvPr>
          <p:cNvSpPr txBox="1"/>
          <p:nvPr/>
        </p:nvSpPr>
        <p:spPr>
          <a:xfrm>
            <a:off x="886900" y="2012440"/>
            <a:ext cx="2676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 </a:t>
            </a:r>
          </a:p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DD7EC0-3E2E-0345-B1FD-118B24FFCD1F}"/>
              </a:ext>
            </a:extLst>
          </p:cNvPr>
          <p:cNvSpPr txBox="1"/>
          <p:nvPr/>
        </p:nvSpPr>
        <p:spPr>
          <a:xfrm>
            <a:off x="3826839" y="1557660"/>
            <a:ext cx="8282053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identified articles published by researchers in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Portugal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and 2023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of Science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Cleaned database for incomplete records and duplications – corresponding to </a:t>
            </a:r>
            <a:r>
              <a:rPr lang="pt-P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45.491</a:t>
            </a:r>
            <a:r>
              <a: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addresses;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email list: repeated emails/personal emails (keep only institutional)</a:t>
            </a:r>
            <a:r>
              <a: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29,879 institutional e-mail address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Randomly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10018 emails;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Contacted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9062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researchers (excluding bounced emails).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65B91E-413A-2FC9-D2F2-D5564E754356}"/>
              </a:ext>
            </a:extLst>
          </p:cNvPr>
          <p:cNvSpPr txBox="1"/>
          <p:nvPr/>
        </p:nvSpPr>
        <p:spPr>
          <a:xfrm>
            <a:off x="4667408" y="5999573"/>
            <a:ext cx="7524592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distribution: </a:t>
            </a:r>
            <a:r>
              <a:rPr lang="en-GB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November 2023 and 8 February 2024</a:t>
            </a:r>
          </a:p>
        </p:txBody>
      </p:sp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4</a:t>
            </a:fld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7705E71-7E52-9A0E-CEE5-3B126ACB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5" y="1245329"/>
            <a:ext cx="4941477" cy="6108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1F30DA-040C-7F2D-7F24-260C7F7C99DC}"/>
              </a:ext>
            </a:extLst>
          </p:cNvPr>
          <p:cNvSpPr txBox="1"/>
          <p:nvPr/>
        </p:nvSpPr>
        <p:spPr>
          <a:xfrm>
            <a:off x="971550" y="1984809"/>
            <a:ext cx="2014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DD7EC0-3E2E-0345-B1FD-118B24FFCD1F}"/>
              </a:ext>
            </a:extLst>
          </p:cNvPr>
          <p:cNvSpPr txBox="1"/>
          <p:nvPr/>
        </p:nvSpPr>
        <p:spPr>
          <a:xfrm>
            <a:off x="3317883" y="1015313"/>
            <a:ext cx="8602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N=1573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(response rate 17.4%)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53% are female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63% in public universities, 11% in polytechnic institutes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A4F2C95-C3F1-FA69-E2C8-EB7214955D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483398"/>
              </p:ext>
            </p:extLst>
          </p:nvPr>
        </p:nvGraphicFramePr>
        <p:xfrm>
          <a:off x="6771736" y="4390844"/>
          <a:ext cx="5420264" cy="246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1403E2B-3E6D-F2A2-BEF2-AA03339DA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7119"/>
              </p:ext>
            </p:extLst>
          </p:nvPr>
        </p:nvGraphicFramePr>
        <p:xfrm>
          <a:off x="1826693" y="2774950"/>
          <a:ext cx="4941477" cy="408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D34B9F1-CD69-0B98-E51F-F2C590A615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312964"/>
              </p:ext>
            </p:extLst>
          </p:nvPr>
        </p:nvGraphicFramePr>
        <p:xfrm>
          <a:off x="6771736" y="2774953"/>
          <a:ext cx="5420264" cy="161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0E33D8F3-3C54-68B6-F893-7CAC552398F4}"/>
              </a:ext>
            </a:extLst>
          </p:cNvPr>
          <p:cNvSpPr txBox="1"/>
          <p:nvPr/>
        </p:nvSpPr>
        <p:spPr>
          <a:xfrm>
            <a:off x="3505042" y="285968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of research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81403B-A21D-D77B-1416-60C908BB91CB}"/>
              </a:ext>
            </a:extLst>
          </p:cNvPr>
          <p:cNvSpPr txBox="1"/>
          <p:nvPr/>
        </p:nvSpPr>
        <p:spPr>
          <a:xfrm>
            <a:off x="6955329" y="285968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17A7C79-1095-4999-3C01-523BD0363CEC}"/>
              </a:ext>
            </a:extLst>
          </p:cNvPr>
          <p:cNvSpPr txBox="1"/>
          <p:nvPr/>
        </p:nvSpPr>
        <p:spPr>
          <a:xfrm>
            <a:off x="6945600" y="641004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stage</a:t>
            </a:r>
          </a:p>
        </p:txBody>
      </p:sp>
    </p:spTree>
    <p:extLst>
      <p:ext uri="{BB962C8B-B14F-4D97-AF65-F5344CB8AC3E}">
        <p14:creationId xmlns:p14="http://schemas.microsoft.com/office/powerpoint/2010/main" val="203492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00680-DD17-14B4-25CE-A8383625B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4BE635A-EB79-39EB-1364-CC1E1AB624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01714"/>
              </p:ext>
            </p:extLst>
          </p:nvPr>
        </p:nvGraphicFramePr>
        <p:xfrm>
          <a:off x="2777576" y="2011167"/>
          <a:ext cx="9247128" cy="4846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9886A-DAA1-E2C9-0CA1-D7C5B583C1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5</a:t>
            </a:fld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429105E-59F8-676F-B10E-14941271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1285336"/>
            <a:ext cx="4941477" cy="6108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525A22-F536-F12E-3692-8B46438B3EA3}"/>
              </a:ext>
            </a:extLst>
          </p:cNvPr>
          <p:cNvSpPr txBox="1"/>
          <p:nvPr/>
        </p:nvSpPr>
        <p:spPr>
          <a:xfrm>
            <a:off x="877759" y="1977874"/>
            <a:ext cx="279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8373C-7E07-8C8D-0A9D-E955961A3066}"/>
              </a:ext>
            </a:extLst>
          </p:cNvPr>
          <p:cNvSpPr txBox="1"/>
          <p:nvPr/>
        </p:nvSpPr>
        <p:spPr>
          <a:xfrm>
            <a:off x="4554228" y="1222522"/>
            <a:ext cx="7470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“How many times in the past 12 months have you used the following channels to communicate with the non-specialist public?”</a:t>
            </a:r>
            <a:r>
              <a:rPr lang="en-GB" sz="1600" b="1" dirty="0">
                <a:solidFill>
                  <a:schemeClr val="bg1"/>
                </a:solidFill>
              </a:rPr>
              <a:t> (%)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CA04A9-3968-F83B-91F8-68B76D30A8AF}"/>
              </a:ext>
            </a:extLst>
          </p:cNvPr>
          <p:cNvSpPr/>
          <p:nvPr/>
        </p:nvSpPr>
        <p:spPr>
          <a:xfrm>
            <a:off x="10024844" y="3971580"/>
            <a:ext cx="1317529" cy="403035"/>
          </a:xfrm>
          <a:custGeom>
            <a:avLst/>
            <a:gdLst>
              <a:gd name="connsiteX0" fmla="*/ 0 w 1317529"/>
              <a:gd name="connsiteY0" fmla="*/ 201518 h 403035"/>
              <a:gd name="connsiteX1" fmla="*/ 658765 w 1317529"/>
              <a:gd name="connsiteY1" fmla="*/ 0 h 403035"/>
              <a:gd name="connsiteX2" fmla="*/ 1317530 w 1317529"/>
              <a:gd name="connsiteY2" fmla="*/ 201518 h 403035"/>
              <a:gd name="connsiteX3" fmla="*/ 658765 w 1317529"/>
              <a:gd name="connsiteY3" fmla="*/ 403036 h 403035"/>
              <a:gd name="connsiteX4" fmla="*/ 0 w 1317529"/>
              <a:gd name="connsiteY4" fmla="*/ 201518 h 40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529" h="403035" extrusionOk="0">
                <a:moveTo>
                  <a:pt x="0" y="201518"/>
                </a:moveTo>
                <a:cubicBezTo>
                  <a:pt x="6900" y="38318"/>
                  <a:pt x="332129" y="29958"/>
                  <a:pt x="658765" y="0"/>
                </a:cubicBezTo>
                <a:cubicBezTo>
                  <a:pt x="1012599" y="-3778"/>
                  <a:pt x="1319288" y="84060"/>
                  <a:pt x="1317530" y="201518"/>
                </a:cubicBezTo>
                <a:cubicBezTo>
                  <a:pt x="1326569" y="306838"/>
                  <a:pt x="1011248" y="431940"/>
                  <a:pt x="658765" y="403036"/>
                </a:cubicBezTo>
                <a:cubicBezTo>
                  <a:pt x="293103" y="409067"/>
                  <a:pt x="11155" y="303002"/>
                  <a:pt x="0" y="201518"/>
                </a:cubicBezTo>
                <a:close/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1A2CFB-3798-57EF-AA65-E2CA3E1BB985}"/>
              </a:ext>
            </a:extLst>
          </p:cNvPr>
          <p:cNvSpPr/>
          <p:nvPr/>
        </p:nvSpPr>
        <p:spPr>
          <a:xfrm>
            <a:off x="9748007" y="2633511"/>
            <a:ext cx="1449987" cy="403035"/>
          </a:xfrm>
          <a:custGeom>
            <a:avLst/>
            <a:gdLst>
              <a:gd name="connsiteX0" fmla="*/ 0 w 1449987"/>
              <a:gd name="connsiteY0" fmla="*/ 201518 h 403035"/>
              <a:gd name="connsiteX1" fmla="*/ 724994 w 1449987"/>
              <a:gd name="connsiteY1" fmla="*/ 0 h 403035"/>
              <a:gd name="connsiteX2" fmla="*/ 1449988 w 1449987"/>
              <a:gd name="connsiteY2" fmla="*/ 201518 h 403035"/>
              <a:gd name="connsiteX3" fmla="*/ 724994 w 1449987"/>
              <a:gd name="connsiteY3" fmla="*/ 403036 h 403035"/>
              <a:gd name="connsiteX4" fmla="*/ 0 w 1449987"/>
              <a:gd name="connsiteY4" fmla="*/ 201518 h 40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987" h="403035" extrusionOk="0">
                <a:moveTo>
                  <a:pt x="0" y="201518"/>
                </a:moveTo>
                <a:cubicBezTo>
                  <a:pt x="6454" y="41679"/>
                  <a:pt x="368197" y="35126"/>
                  <a:pt x="724994" y="0"/>
                </a:cubicBezTo>
                <a:cubicBezTo>
                  <a:pt x="1115405" y="-3778"/>
                  <a:pt x="1451746" y="84060"/>
                  <a:pt x="1449988" y="201518"/>
                </a:cubicBezTo>
                <a:cubicBezTo>
                  <a:pt x="1456471" y="308528"/>
                  <a:pt x="1114836" y="429946"/>
                  <a:pt x="724994" y="403036"/>
                </a:cubicBezTo>
                <a:cubicBezTo>
                  <a:pt x="322755" y="409067"/>
                  <a:pt x="11155" y="303002"/>
                  <a:pt x="0" y="201518"/>
                </a:cubicBezTo>
                <a:close/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5EBBB816-9A34-4B05-9496-6660F95512EC}"/>
              </a:ext>
            </a:extLst>
          </p:cNvPr>
          <p:cNvSpPr/>
          <p:nvPr/>
        </p:nvSpPr>
        <p:spPr>
          <a:xfrm>
            <a:off x="10615613" y="5312726"/>
            <a:ext cx="869373" cy="403035"/>
          </a:xfrm>
          <a:custGeom>
            <a:avLst/>
            <a:gdLst>
              <a:gd name="connsiteX0" fmla="*/ 0 w 869373"/>
              <a:gd name="connsiteY0" fmla="*/ 201518 h 403035"/>
              <a:gd name="connsiteX1" fmla="*/ 434687 w 869373"/>
              <a:gd name="connsiteY1" fmla="*/ 0 h 403035"/>
              <a:gd name="connsiteX2" fmla="*/ 869374 w 869373"/>
              <a:gd name="connsiteY2" fmla="*/ 201518 h 403035"/>
              <a:gd name="connsiteX3" fmla="*/ 434687 w 869373"/>
              <a:gd name="connsiteY3" fmla="*/ 403036 h 403035"/>
              <a:gd name="connsiteX4" fmla="*/ 0 w 869373"/>
              <a:gd name="connsiteY4" fmla="*/ 201518 h 40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373" h="403035" extrusionOk="0">
                <a:moveTo>
                  <a:pt x="0" y="201518"/>
                </a:moveTo>
                <a:cubicBezTo>
                  <a:pt x="2036" y="74909"/>
                  <a:pt x="222334" y="22328"/>
                  <a:pt x="434687" y="0"/>
                </a:cubicBezTo>
                <a:cubicBezTo>
                  <a:pt x="664766" y="-3778"/>
                  <a:pt x="871132" y="84060"/>
                  <a:pt x="869374" y="201518"/>
                </a:cubicBezTo>
                <a:cubicBezTo>
                  <a:pt x="882508" y="304131"/>
                  <a:pt x="673460" y="406342"/>
                  <a:pt x="434687" y="403036"/>
                </a:cubicBezTo>
                <a:cubicBezTo>
                  <a:pt x="192780" y="409067"/>
                  <a:pt x="11155" y="303002"/>
                  <a:pt x="0" y="201518"/>
                </a:cubicBezTo>
                <a:close/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455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00680-DD17-14B4-25CE-A8383625B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B4A61C6-A852-AB1E-99DA-D892D82DA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463288"/>
              </p:ext>
            </p:extLst>
          </p:nvPr>
        </p:nvGraphicFramePr>
        <p:xfrm>
          <a:off x="2371941" y="2040451"/>
          <a:ext cx="9652764" cy="462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9886A-DAA1-E2C9-0CA1-D7C5B583C1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6</a:t>
            </a:fld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429105E-59F8-676F-B10E-14941271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1285336"/>
            <a:ext cx="4941477" cy="6108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525A22-F536-F12E-3692-8B46438B3EA3}"/>
              </a:ext>
            </a:extLst>
          </p:cNvPr>
          <p:cNvSpPr txBox="1"/>
          <p:nvPr/>
        </p:nvSpPr>
        <p:spPr>
          <a:xfrm>
            <a:off x="964023" y="2014363"/>
            <a:ext cx="247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8373C-7E07-8C8D-0A9D-E955961A3066}"/>
              </a:ext>
            </a:extLst>
          </p:cNvPr>
          <p:cNvSpPr txBox="1"/>
          <p:nvPr/>
        </p:nvSpPr>
        <p:spPr>
          <a:xfrm>
            <a:off x="4184725" y="1211411"/>
            <a:ext cx="783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“In the list below you will find a list of audiences outside the academy. How often have you engaged with each of them in the past 12 months?” (%)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CA04A9-3968-F83B-91F8-68B76D30A8AF}"/>
              </a:ext>
            </a:extLst>
          </p:cNvPr>
          <p:cNvSpPr/>
          <p:nvPr/>
        </p:nvSpPr>
        <p:spPr>
          <a:xfrm>
            <a:off x="10905237" y="2232157"/>
            <a:ext cx="437136" cy="403035"/>
          </a:xfrm>
          <a:custGeom>
            <a:avLst/>
            <a:gdLst>
              <a:gd name="connsiteX0" fmla="*/ 0 w 437136"/>
              <a:gd name="connsiteY0" fmla="*/ 201518 h 403035"/>
              <a:gd name="connsiteX1" fmla="*/ 218568 w 437136"/>
              <a:gd name="connsiteY1" fmla="*/ 0 h 403035"/>
              <a:gd name="connsiteX2" fmla="*/ 437136 w 437136"/>
              <a:gd name="connsiteY2" fmla="*/ 201518 h 403035"/>
              <a:gd name="connsiteX3" fmla="*/ 218568 w 437136"/>
              <a:gd name="connsiteY3" fmla="*/ 403036 h 403035"/>
              <a:gd name="connsiteX4" fmla="*/ 0 w 437136"/>
              <a:gd name="connsiteY4" fmla="*/ 201518 h 40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136" h="403035" extrusionOk="0">
                <a:moveTo>
                  <a:pt x="0" y="201518"/>
                </a:moveTo>
                <a:cubicBezTo>
                  <a:pt x="1317" y="80317"/>
                  <a:pt x="103904" y="4872"/>
                  <a:pt x="218568" y="0"/>
                </a:cubicBezTo>
                <a:cubicBezTo>
                  <a:pt x="329288" y="-3778"/>
                  <a:pt x="438894" y="84060"/>
                  <a:pt x="437136" y="201518"/>
                </a:cubicBezTo>
                <a:cubicBezTo>
                  <a:pt x="455276" y="300823"/>
                  <a:pt x="338620" y="404718"/>
                  <a:pt x="218568" y="403036"/>
                </a:cubicBezTo>
                <a:cubicBezTo>
                  <a:pt x="96020" y="409067"/>
                  <a:pt x="11155" y="303002"/>
                  <a:pt x="0" y="201518"/>
                </a:cubicBezTo>
                <a:close/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316E74-B751-DD7C-5B5A-8806F819B55B}"/>
              </a:ext>
            </a:extLst>
          </p:cNvPr>
          <p:cNvSpPr/>
          <p:nvPr/>
        </p:nvSpPr>
        <p:spPr>
          <a:xfrm>
            <a:off x="11123805" y="2779444"/>
            <a:ext cx="437136" cy="403035"/>
          </a:xfrm>
          <a:custGeom>
            <a:avLst/>
            <a:gdLst>
              <a:gd name="connsiteX0" fmla="*/ 0 w 437136"/>
              <a:gd name="connsiteY0" fmla="*/ 201518 h 403035"/>
              <a:gd name="connsiteX1" fmla="*/ 218568 w 437136"/>
              <a:gd name="connsiteY1" fmla="*/ 0 h 403035"/>
              <a:gd name="connsiteX2" fmla="*/ 437136 w 437136"/>
              <a:gd name="connsiteY2" fmla="*/ 201518 h 403035"/>
              <a:gd name="connsiteX3" fmla="*/ 218568 w 437136"/>
              <a:gd name="connsiteY3" fmla="*/ 403036 h 403035"/>
              <a:gd name="connsiteX4" fmla="*/ 0 w 437136"/>
              <a:gd name="connsiteY4" fmla="*/ 201518 h 40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136" h="403035" extrusionOk="0">
                <a:moveTo>
                  <a:pt x="0" y="201518"/>
                </a:moveTo>
                <a:cubicBezTo>
                  <a:pt x="1317" y="80317"/>
                  <a:pt x="103904" y="4872"/>
                  <a:pt x="218568" y="0"/>
                </a:cubicBezTo>
                <a:cubicBezTo>
                  <a:pt x="329288" y="-3778"/>
                  <a:pt x="438894" y="84060"/>
                  <a:pt x="437136" y="201518"/>
                </a:cubicBezTo>
                <a:cubicBezTo>
                  <a:pt x="455276" y="300823"/>
                  <a:pt x="338620" y="404718"/>
                  <a:pt x="218568" y="403036"/>
                </a:cubicBezTo>
                <a:cubicBezTo>
                  <a:pt x="96020" y="409067"/>
                  <a:pt x="11155" y="303002"/>
                  <a:pt x="0" y="201518"/>
                </a:cubicBezTo>
                <a:close/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9F8680-4978-4606-8C3E-DD05DB693092}"/>
              </a:ext>
            </a:extLst>
          </p:cNvPr>
          <p:cNvSpPr txBox="1"/>
          <p:nvPr/>
        </p:nvSpPr>
        <p:spPr>
          <a:xfrm>
            <a:off x="3434761" y="6332220"/>
            <a:ext cx="1082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N=1573</a:t>
            </a:r>
          </a:p>
        </p:txBody>
      </p:sp>
    </p:spTree>
    <p:extLst>
      <p:ext uri="{BB962C8B-B14F-4D97-AF65-F5344CB8AC3E}">
        <p14:creationId xmlns:p14="http://schemas.microsoft.com/office/powerpoint/2010/main" val="146161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00680-DD17-14B4-25CE-A8383625B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9886A-DAA1-E2C9-0CA1-D7C5B583C1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7</a:t>
            </a:fld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429105E-59F8-676F-B10E-14941271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1285336"/>
            <a:ext cx="4941477" cy="6108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525A22-F536-F12E-3692-8B46438B3EA3}"/>
              </a:ext>
            </a:extLst>
          </p:cNvPr>
          <p:cNvSpPr txBox="1"/>
          <p:nvPr/>
        </p:nvSpPr>
        <p:spPr>
          <a:xfrm>
            <a:off x="860506" y="1956190"/>
            <a:ext cx="296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8373C-7E07-8C8D-0A9D-E955961A3066}"/>
              </a:ext>
            </a:extLst>
          </p:cNvPr>
          <p:cNvSpPr txBox="1"/>
          <p:nvPr/>
        </p:nvSpPr>
        <p:spPr>
          <a:xfrm>
            <a:off x="4227756" y="1320462"/>
            <a:ext cx="768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“Please indicate your level of disagreement / agreement with the following statements regarding science communication activities?”</a:t>
            </a:r>
            <a:endParaRPr lang="en-GB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4">
            <a:extLst>
              <a:ext uri="{FF2B5EF4-FFF2-40B4-BE49-F238E27FC236}">
                <a16:creationId xmlns:a16="http://schemas.microsoft.com/office/drawing/2014/main" id="{5D1B4B2B-CD86-F443-F37F-C6D75836B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95693"/>
              </p:ext>
            </p:extLst>
          </p:nvPr>
        </p:nvGraphicFramePr>
        <p:xfrm>
          <a:off x="1925619" y="2388197"/>
          <a:ext cx="10058858" cy="439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8">
            <a:extLst>
              <a:ext uri="{FF2B5EF4-FFF2-40B4-BE49-F238E27FC236}">
                <a16:creationId xmlns:a16="http://schemas.microsoft.com/office/drawing/2014/main" id="{5AF59671-B1FA-794D-3C2D-BE23DBA20223}"/>
              </a:ext>
            </a:extLst>
          </p:cNvPr>
          <p:cNvSpPr txBox="1"/>
          <p:nvPr/>
        </p:nvSpPr>
        <p:spPr>
          <a:xfrm>
            <a:off x="4227756" y="6519446"/>
            <a:ext cx="1082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N=1573</a:t>
            </a:r>
          </a:p>
        </p:txBody>
      </p:sp>
    </p:spTree>
    <p:extLst>
      <p:ext uri="{BB962C8B-B14F-4D97-AF65-F5344CB8AC3E}">
        <p14:creationId xmlns:p14="http://schemas.microsoft.com/office/powerpoint/2010/main" val="412585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00680-DD17-14B4-25CE-A8383625B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9886A-DAA1-E2C9-0CA1-D7C5B583C1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8</a:t>
            </a:fld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429105E-59F8-676F-B10E-14941271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1285336"/>
            <a:ext cx="4941477" cy="6108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525A22-F536-F12E-3692-8B46438B3EA3}"/>
              </a:ext>
            </a:extLst>
          </p:cNvPr>
          <p:cNvSpPr txBox="1"/>
          <p:nvPr/>
        </p:nvSpPr>
        <p:spPr>
          <a:xfrm>
            <a:off x="838201" y="2088386"/>
            <a:ext cx="2780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 influence of Channels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8373C-7E07-8C8D-0A9D-E955961A3066}"/>
              </a:ext>
            </a:extLst>
          </p:cNvPr>
          <p:cNvSpPr txBox="1"/>
          <p:nvPr/>
        </p:nvSpPr>
        <p:spPr>
          <a:xfrm>
            <a:off x="4105547" y="864453"/>
            <a:ext cx="7717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“Media channels are an integral part of everyday life and are used by almost everybody. How would you rate their influence on the public's opinion about science?”</a:t>
            </a:r>
            <a:endParaRPr lang="en-GB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99D878B-5C13-F500-6F34-AD6B4DD90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612834"/>
              </p:ext>
            </p:extLst>
          </p:nvPr>
        </p:nvGraphicFramePr>
        <p:xfrm>
          <a:off x="3860334" y="1695450"/>
          <a:ext cx="8207841" cy="500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EFEBC08-D8EB-AB04-AD71-8DE1F07EA224}"/>
              </a:ext>
            </a:extLst>
          </p:cNvPr>
          <p:cNvSpPr txBox="1"/>
          <p:nvPr/>
        </p:nvSpPr>
        <p:spPr>
          <a:xfrm>
            <a:off x="3077153" y="6463665"/>
            <a:ext cx="1082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N=1573</a:t>
            </a:r>
          </a:p>
        </p:txBody>
      </p:sp>
    </p:spTree>
    <p:extLst>
      <p:ext uri="{BB962C8B-B14F-4D97-AF65-F5344CB8AC3E}">
        <p14:creationId xmlns:p14="http://schemas.microsoft.com/office/powerpoint/2010/main" val="271841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00680-DD17-14B4-25CE-A8383625B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9886A-DAA1-E2C9-0CA1-D7C5B583C1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9</a:t>
            </a:fld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429105E-59F8-676F-B10E-14941271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1285336"/>
            <a:ext cx="4941477" cy="6108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61E84-5C56-9010-6AB1-5B030DE15D55}"/>
              </a:ext>
            </a:extLst>
          </p:cNvPr>
          <p:cNvSpPr txBox="1"/>
          <p:nvPr/>
        </p:nvSpPr>
        <p:spPr>
          <a:xfrm>
            <a:off x="3868717" y="869837"/>
            <a:ext cx="7717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“Media channels are an integral part of everyday life and are used by almost everybody. How would you rate their influence on the public's opinion about science?”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576A4-9EB6-4F3B-42BB-697BAE4E6AA3}"/>
              </a:ext>
            </a:extLst>
          </p:cNvPr>
          <p:cNvSpPr txBox="1"/>
          <p:nvPr/>
        </p:nvSpPr>
        <p:spPr>
          <a:xfrm>
            <a:off x="866776" y="2022609"/>
            <a:ext cx="2780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 influence of Channels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809640E-495C-B1C3-7F45-9C9BE2E4C5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655484"/>
              </p:ext>
            </p:extLst>
          </p:nvPr>
        </p:nvGraphicFramePr>
        <p:xfrm>
          <a:off x="3532518" y="1666783"/>
          <a:ext cx="8389813" cy="5191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322228-7F27-0DD9-C486-99A56DDE42B9}"/>
              </a:ext>
            </a:extLst>
          </p:cNvPr>
          <p:cNvSpPr txBox="1"/>
          <p:nvPr/>
        </p:nvSpPr>
        <p:spPr>
          <a:xfrm>
            <a:off x="2893671" y="6501766"/>
            <a:ext cx="1082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N=1573</a:t>
            </a:r>
          </a:p>
        </p:txBody>
      </p:sp>
    </p:spTree>
    <p:extLst>
      <p:ext uri="{BB962C8B-B14F-4D97-AF65-F5344CB8AC3E}">
        <p14:creationId xmlns:p14="http://schemas.microsoft.com/office/powerpoint/2010/main" val="274095504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1_TF78853419_Win32.potx" id="{4B078287-5F8B-4412-8B56-22BABE512007}" vid="{40D3F4AB-D386-4158-AD50-2BEE84BA26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D186B87B431584DB734768B3E604E29" ma:contentTypeVersion="20" ma:contentTypeDescription="Criar um novo documento." ma:contentTypeScope="" ma:versionID="fc8c10291b7df1bcdb1ccd691e838fac">
  <xsd:schema xmlns:xsd="http://www.w3.org/2001/XMLSchema" xmlns:xs="http://www.w3.org/2001/XMLSchema" xmlns:p="http://schemas.microsoft.com/office/2006/metadata/properties" xmlns:ns1="http://schemas.microsoft.com/sharepoint/v3" xmlns:ns3="f35901b8-d8ac-4b9c-bc31-41f1cd462e20" xmlns:ns4="d35b879b-abfe-4a8a-909a-1e7900154480" targetNamespace="http://schemas.microsoft.com/office/2006/metadata/properties" ma:root="true" ma:fieldsID="4474269464274a56fd77abb50336cd12" ns1:_="" ns3:_="" ns4:_="">
    <xsd:import namespace="http://schemas.microsoft.com/sharepoint/v3"/>
    <xsd:import namespace="f35901b8-d8ac-4b9c-bc31-41f1cd462e20"/>
    <xsd:import namespace="d35b879b-abfe-4a8a-909a-1e790015448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Ação de IU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901b8-d8ac-4b9c-bc31-41f1cd462e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Sugestão de Partilh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b879b-abfe-4a8a-909a-1e79001544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35b879b-abfe-4a8a-909a-1e7900154480" xsi:nil="true"/>
    <_ip_UnifiedCompliancePolicyUIAction xmlns="http://schemas.microsoft.com/sharepoint/v3" xsi:nil="true"/>
    <_ip_UnifiedCompliancePolicyProperties xmlns="http://schemas.microsoft.com/sharepoint/v3" xsi:nil="true"/>
    <_activity xmlns="d35b879b-abfe-4a8a-909a-1e790015448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409F7A-ADD6-40B7-86A6-32C4394F4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35901b8-d8ac-4b9c-bc31-41f1cd462e20"/>
    <ds:schemaRef ds:uri="d35b879b-abfe-4a8a-909a-1e79001544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purl.org/dc/terms/"/>
    <ds:schemaRef ds:uri="http://schemas.microsoft.com/sharepoint/v3"/>
    <ds:schemaRef ds:uri="http://purl.org/dc/dcmitype/"/>
    <ds:schemaRef ds:uri="http://schemas.openxmlformats.org/package/2006/metadata/core-properties"/>
    <ds:schemaRef ds:uri="http://purl.org/dc/elements/1.1/"/>
    <ds:schemaRef ds:uri="f35901b8-d8ac-4b9c-bc31-41f1cd462e20"/>
    <ds:schemaRef ds:uri="http://schemas.microsoft.com/office/2006/documentManagement/types"/>
    <ds:schemaRef ds:uri="http://schemas.microsoft.com/office/infopath/2007/PartnerControls"/>
    <ds:schemaRef ds:uri="d35b879b-abfe-4a8a-909a-1e790015448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{5C3401B1-BE09-423E-87D1-0CD983663E34}tf78853419_win32</Template>
  <TotalTime>37</TotalTime>
  <Words>618</Words>
  <Application>Microsoft Office PowerPoint</Application>
  <PresentationFormat>Widescreen</PresentationFormat>
  <Paragraphs>94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Franklin Gothic Demi</vt:lpstr>
      <vt:lpstr>Wingdings</vt:lpstr>
      <vt:lpstr>Theme1</vt:lpstr>
      <vt:lpstr>Science communication by scientists in Portugal </vt:lpstr>
      <vt:lpstr>Objective</vt:lpstr>
      <vt:lpstr>Methods</vt:lpstr>
      <vt:lpstr>Methods</vt:lpstr>
      <vt:lpstr>Results</vt:lpstr>
      <vt:lpstr>Results</vt:lpstr>
      <vt:lpstr>Results</vt:lpstr>
      <vt:lpstr>Results</vt:lpstr>
      <vt:lpstr>Results</vt:lpstr>
      <vt:lpstr>Results</vt:lpstr>
      <vt:lpstr>Results</vt:lpstr>
      <vt:lpstr>Take-home Message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Integrity among Portuguese Researchers</dc:title>
  <dc:creator>zheng potato</dc:creator>
  <cp:lastModifiedBy>Marta Cristina Entradas</cp:lastModifiedBy>
  <cp:revision>115</cp:revision>
  <dcterms:created xsi:type="dcterms:W3CDTF">2024-02-17T21:06:13Z</dcterms:created>
  <dcterms:modified xsi:type="dcterms:W3CDTF">2024-05-07T11:12:35Z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0x010100DD186B87B431584DB734768B3E604E29</vt:lpwstr>
  </property>
</Properties>
</file>